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89" r:id="rId4"/>
    <p:sldId id="286" r:id="rId5"/>
    <p:sldId id="287" r:id="rId6"/>
    <p:sldId id="294" r:id="rId7"/>
    <p:sldId id="292" r:id="rId8"/>
    <p:sldId id="290" r:id="rId9"/>
    <p:sldId id="291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76" r:id="rId20"/>
    <p:sldId id="280" r:id="rId21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C96"/>
    <a:srgbClr val="D33C39"/>
    <a:srgbClr val="CE4650"/>
    <a:srgbClr val="2B8081"/>
    <a:srgbClr val="CB6009"/>
    <a:srgbClr val="37B9BB"/>
    <a:srgbClr val="3AD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864" y="-72"/>
      </p:cViewPr>
      <p:guideLst>
        <p:guide orient="horz" pos="3595"/>
        <p:guide pos="13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1AB3A-5785-2B46-A32B-40843DEAA5D1}" type="datetime1">
              <a:rPr lang="en-US" smtClean="0"/>
              <a:pPr/>
              <a:t>10/9/2014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_tradnl" smtClean="0"/>
              <a:t>Let Girls Lead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89B4B-B594-834F-BA1B-A45DBD681184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0653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8F3DC-EBAF-4842-B242-4E2D0D931783}" type="datetime1">
              <a:rPr lang="en-US" smtClean="0"/>
              <a:pPr/>
              <a:t>10/9/2014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_tradnl" smtClean="0"/>
              <a:t>Let Girls Lead</a:t>
            </a: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B3CF4-DEBA-8C48-B6C3-1BBB6D2B7236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28336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 err="1" smtClean="0"/>
              <a:t>Let</a:t>
            </a:r>
            <a:r>
              <a:rPr lang="es-ES_tradnl" smtClean="0"/>
              <a:t> Girls Lead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0</a:t>
            </a:fld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19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3CF4-DEBA-8C48-B6C3-1BBB6D2B7236}" type="slidenum">
              <a:rPr lang="es-ES_tradnl" smtClean="0"/>
              <a:pPr/>
              <a:t>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Let Girls Lead</a:t>
            </a:r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www.letgirlslead.org © 2014 Public Health Institute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www.letgirlslead.org © 2014 Public Health Institute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www.letgirlslead.org © 2014 Public Health Institute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www.letgirlslead.org © 2014 Public Health Institute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www.letgirlslead.org © 2014 Public Health Institute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www.letgirlslead.org © 2014 Public Health Institute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www.letgirlslead.org © 2014 Public Health Institute</a:t>
            </a:r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www.letgirlslead.org © 2014 Public Health Institute</a:t>
            </a:r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www.letgirlslead.org © 2014 Public Health Institute</a:t>
            </a:r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www.letgirlslead.org © 2014 Public Health Institute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www.letgirlslead.org © 2014 Public Health Institute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www.letgirlslead.org © 2014 Public Health Institute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10574-8EE9-9A49-ADE2-4BF349193CF2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CHP12_PORTADA_2.jpg"/>
          <p:cNvPicPr>
            <a:picLocks noChangeAspect="1"/>
          </p:cNvPicPr>
          <p:nvPr/>
        </p:nvPicPr>
        <p:blipFill>
          <a:blip r:embed="rId3"/>
          <a:srcRect b="17053"/>
          <a:stretch>
            <a:fillRect/>
          </a:stretch>
        </p:blipFill>
        <p:spPr>
          <a:xfrm>
            <a:off x="16933" y="-3538"/>
            <a:ext cx="9144001" cy="686153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951604" y="0"/>
            <a:ext cx="1178590" cy="6858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ángulo 8"/>
          <p:cNvSpPr/>
          <p:nvPr/>
        </p:nvSpPr>
        <p:spPr>
          <a:xfrm>
            <a:off x="0" y="0"/>
            <a:ext cx="1891267" cy="6858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Rectángulo 7"/>
          <p:cNvSpPr/>
          <p:nvPr/>
        </p:nvSpPr>
        <p:spPr>
          <a:xfrm>
            <a:off x="7951604" y="0"/>
            <a:ext cx="897038" cy="1932803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1" name="Imagen 10" descr="ICON_PP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604" y="1111695"/>
            <a:ext cx="897038" cy="749763"/>
          </a:xfrm>
          <a:prstGeom prst="rect">
            <a:avLst/>
          </a:prstGeom>
        </p:spPr>
      </p:pic>
      <p:sp>
        <p:nvSpPr>
          <p:cNvPr id="18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>
                <a:solidFill>
                  <a:schemeClr val="bg1"/>
                </a:solidFill>
              </a:rPr>
              <a:t>                www.letgirlslead.org © 2014 Public Health Institute</a:t>
            </a:r>
            <a:endParaRPr lang="es-ES_tradnl" sz="1000" noProof="1">
              <a:solidFill>
                <a:schemeClr val="bg1"/>
              </a:solidFill>
            </a:endParaRPr>
          </a:p>
        </p:txBody>
      </p:sp>
      <p:pic>
        <p:nvPicPr>
          <p:cNvPr id="19" name="Imagen 18" descr="LGL LOGO HIGH RES 3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40" y="5624830"/>
            <a:ext cx="1134417" cy="73152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64000" y="5039094"/>
            <a:ext cx="5080001" cy="1132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55533" y="4943409"/>
            <a:ext cx="5096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40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  <a:endParaRPr lang="es-ES_tradnl" sz="4000" dirty="0">
              <a:solidFill>
                <a:srgbClr val="129C96"/>
              </a:solidFill>
              <a:latin typeface="Bebas"/>
              <a:cs typeface="Beb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9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822412" y="2394383"/>
            <a:ext cx="6014406" cy="35394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purpose of this project?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 is this project important?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are the main actors, the decision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makers, the anticipated alliances, and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communication strategies?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Where will it be implemented?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and how many will take part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project?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784245" y="1491336"/>
            <a:ext cx="605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Program Narrative</a:t>
            </a:r>
            <a:endParaRPr lang="en-US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528314" y="259279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9" name="Elipse 18"/>
          <p:cNvSpPr/>
          <p:nvPr/>
        </p:nvSpPr>
        <p:spPr>
          <a:xfrm>
            <a:off x="1528314" y="302282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2" name="Elipse 11"/>
          <p:cNvSpPr/>
          <p:nvPr/>
        </p:nvSpPr>
        <p:spPr>
          <a:xfrm>
            <a:off x="1528314" y="3461835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8" name="Elipse 17"/>
          <p:cNvSpPr/>
          <p:nvPr/>
        </p:nvSpPr>
        <p:spPr>
          <a:xfrm>
            <a:off x="1528314" y="474155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0" name="Elipse 19"/>
          <p:cNvSpPr/>
          <p:nvPr/>
        </p:nvSpPr>
        <p:spPr>
          <a:xfrm>
            <a:off x="1528314" y="5175791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10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0" y="16042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Goal, Objectives, and Activities</a:t>
            </a:r>
            <a:endParaRPr lang="en-US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639391" y="2700045"/>
            <a:ext cx="1884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final purpose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project aims to accomplish</a:t>
            </a:r>
          </a:p>
        </p:txBody>
      </p:sp>
      <p:sp>
        <p:nvSpPr>
          <p:cNvPr id="22" name="Redondear rectángulo de esquina diagonal 21"/>
          <p:cNvSpPr/>
          <p:nvPr/>
        </p:nvSpPr>
        <p:spPr>
          <a:xfrm>
            <a:off x="812655" y="2700045"/>
            <a:ext cx="648880" cy="2862322"/>
          </a:xfrm>
          <a:prstGeom prst="round2DiagRect">
            <a:avLst/>
          </a:prstGeom>
          <a:solidFill>
            <a:srgbClr val="2B8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CuadroTexto 22"/>
          <p:cNvSpPr txBox="1"/>
          <p:nvPr/>
        </p:nvSpPr>
        <p:spPr>
          <a:xfrm rot="16200000">
            <a:off x="373001" y="4448094"/>
            <a:ext cx="1573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>
                <a:solidFill>
                  <a:schemeClr val="bg1"/>
                </a:solidFill>
                <a:latin typeface="Bebas"/>
                <a:cs typeface="Bebas"/>
              </a:rPr>
              <a:t>GOAL</a:t>
            </a:r>
            <a:endParaRPr lang="es-ES_tradnl" sz="2200" dirty="0">
              <a:solidFill>
                <a:schemeClr val="bg1"/>
              </a:solidFill>
              <a:latin typeface="Bebas"/>
              <a:cs typeface="Bebas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365894" y="2700045"/>
            <a:ext cx="18846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SMART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specific expected results of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project</a:t>
            </a:r>
          </a:p>
        </p:txBody>
      </p:sp>
      <p:sp>
        <p:nvSpPr>
          <p:cNvPr id="28" name="Redondear rectángulo de esquina diagonal 27"/>
          <p:cNvSpPr/>
          <p:nvPr/>
        </p:nvSpPr>
        <p:spPr>
          <a:xfrm>
            <a:off x="3539158" y="2700045"/>
            <a:ext cx="648880" cy="2862322"/>
          </a:xfrm>
          <a:prstGeom prst="round2DiagRect">
            <a:avLst/>
          </a:prstGeom>
          <a:solidFill>
            <a:srgbClr val="2B8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/>
          <p:cNvSpPr txBox="1"/>
          <p:nvPr/>
        </p:nvSpPr>
        <p:spPr>
          <a:xfrm rot="16200000">
            <a:off x="2852062" y="4200651"/>
            <a:ext cx="2068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>
                <a:solidFill>
                  <a:schemeClr val="bg1"/>
                </a:solidFill>
                <a:latin typeface="Bebas"/>
                <a:cs typeface="Bebas"/>
              </a:rPr>
              <a:t>OBJETIVES</a:t>
            </a:r>
            <a:endParaRPr lang="es-ES_tradnl" sz="2200" dirty="0">
              <a:solidFill>
                <a:schemeClr val="bg1"/>
              </a:solidFill>
              <a:latin typeface="Bebas"/>
              <a:cs typeface="Bebas"/>
            </a:endParaRPr>
          </a:p>
        </p:txBody>
      </p:sp>
      <p:pic>
        <p:nvPicPr>
          <p:cNvPr id="31" name="Imagen 30" descr="ICON_OBJETIV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487" y="2851739"/>
            <a:ext cx="634152" cy="530037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7088407" y="2700045"/>
            <a:ext cx="1884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you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will do to achieve the objectives</a:t>
            </a: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dondear rectángulo de esquina diagonal 32"/>
          <p:cNvSpPr/>
          <p:nvPr/>
        </p:nvSpPr>
        <p:spPr>
          <a:xfrm>
            <a:off x="6261671" y="2700045"/>
            <a:ext cx="648880" cy="2862322"/>
          </a:xfrm>
          <a:prstGeom prst="round2DiagRect">
            <a:avLst/>
          </a:prstGeom>
          <a:solidFill>
            <a:srgbClr val="2B8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CuadroTexto 33"/>
          <p:cNvSpPr txBox="1"/>
          <p:nvPr/>
        </p:nvSpPr>
        <p:spPr>
          <a:xfrm rot="16200000">
            <a:off x="5626125" y="4252201"/>
            <a:ext cx="1965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>
                <a:solidFill>
                  <a:schemeClr val="bg1"/>
                </a:solidFill>
                <a:latin typeface="Bebas"/>
                <a:cs typeface="Bebas"/>
              </a:rPr>
              <a:t>ACTIVITIES</a:t>
            </a:r>
            <a:endParaRPr lang="es-ES_tradnl" sz="2200" dirty="0">
              <a:solidFill>
                <a:schemeClr val="bg1"/>
              </a:solidFill>
              <a:latin typeface="Bebas"/>
              <a:cs typeface="Bebas"/>
            </a:endParaRPr>
          </a:p>
        </p:txBody>
      </p:sp>
      <p:pic>
        <p:nvPicPr>
          <p:cNvPr id="36" name="Imagen 35" descr="CH12_GO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291" y="2817865"/>
            <a:ext cx="563912" cy="563912"/>
          </a:xfrm>
          <a:prstGeom prst="rect">
            <a:avLst/>
          </a:prstGeom>
        </p:spPr>
      </p:pic>
      <p:pic>
        <p:nvPicPr>
          <p:cNvPr id="37" name="Imagen 36" descr="CH12_GO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0750" y="2817865"/>
            <a:ext cx="563912" cy="56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11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822412" y="2394383"/>
            <a:ext cx="6014406" cy="35394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Represents 10 to 15% of the budget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an appropriate mix of process and results indicators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qualitative and quantitative information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Responds to the question “How do we know our goals are met?”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 tied to your SMART objectives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784245" y="1491336"/>
            <a:ext cx="605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Monitoring &amp; Assessment</a:t>
            </a:r>
            <a:endParaRPr lang="en-US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528314" y="259279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9" name="Elipse 18"/>
          <p:cNvSpPr/>
          <p:nvPr/>
        </p:nvSpPr>
        <p:spPr>
          <a:xfrm>
            <a:off x="1528314" y="302282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2" name="Elipse 11"/>
          <p:cNvSpPr/>
          <p:nvPr/>
        </p:nvSpPr>
        <p:spPr>
          <a:xfrm>
            <a:off x="1528314" y="3899276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8" name="Elipse 17"/>
          <p:cNvSpPr/>
          <p:nvPr/>
        </p:nvSpPr>
        <p:spPr>
          <a:xfrm>
            <a:off x="1528314" y="474155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0" name="Elipse 19"/>
          <p:cNvSpPr/>
          <p:nvPr/>
        </p:nvSpPr>
        <p:spPr>
          <a:xfrm>
            <a:off x="1528314" y="558501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12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907078" y="2577826"/>
            <a:ext cx="6014406" cy="31085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Agency’s Mission and Vision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Record as a provider of advocacy programs and processes: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outstanding skills does it have?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writing a collaborative proposal, include a description of the partner/ally organization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868911" y="1674779"/>
            <a:ext cx="605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Institutional Skill</a:t>
            </a:r>
            <a:endParaRPr lang="en-US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612980" y="277623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9" name="Elipse 18"/>
          <p:cNvSpPr/>
          <p:nvPr/>
        </p:nvSpPr>
        <p:spPr>
          <a:xfrm>
            <a:off x="1612980" y="320626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8" name="Elipse 17"/>
          <p:cNvSpPr/>
          <p:nvPr/>
        </p:nvSpPr>
        <p:spPr>
          <a:xfrm>
            <a:off x="1612980" y="4487559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13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552370" y="2125106"/>
            <a:ext cx="6900186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Follow the format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 attention to the cost of staff (50% or less) 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the approved percentage (or less) for benefits and indirect cost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the totals are 100% accurate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Ask for the maximum available funds (ask for less only when donors prefer it that way)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Justify every expense and include the formula used to calculate costs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556536" y="1349058"/>
            <a:ext cx="605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Budget</a:t>
            </a:r>
            <a:endParaRPr lang="en-US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258272" y="232351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9" name="Elipse 18"/>
          <p:cNvSpPr/>
          <p:nvPr/>
        </p:nvSpPr>
        <p:spPr>
          <a:xfrm>
            <a:off x="1258272" y="275354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8" name="Elipse 17"/>
          <p:cNvSpPr/>
          <p:nvPr/>
        </p:nvSpPr>
        <p:spPr>
          <a:xfrm>
            <a:off x="1258272" y="4034839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7" name="Elipse 16"/>
          <p:cNvSpPr/>
          <p:nvPr/>
        </p:nvSpPr>
        <p:spPr>
          <a:xfrm>
            <a:off x="1258272" y="4462313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0" name="Elipse 19"/>
          <p:cNvSpPr/>
          <p:nvPr/>
        </p:nvSpPr>
        <p:spPr>
          <a:xfrm>
            <a:off x="1258272" y="5306863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14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257921" y="2026329"/>
            <a:ext cx="5870078" cy="39774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letters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 samples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(previous campaigns, media, etc.)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Letter of proof of your organization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being non-profit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Certificate of Incorporation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finances audit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List of the Board of Directors members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 of key staff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Staff’s CV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2262086" y="1250281"/>
            <a:ext cx="605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Annexes</a:t>
            </a:r>
            <a:endParaRPr lang="en-US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963822" y="221204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9" name="Elipse 18"/>
          <p:cNvSpPr/>
          <p:nvPr/>
        </p:nvSpPr>
        <p:spPr>
          <a:xfrm>
            <a:off x="1963822" y="257222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7" name="Elipse 16"/>
          <p:cNvSpPr/>
          <p:nvPr/>
        </p:nvSpPr>
        <p:spPr>
          <a:xfrm>
            <a:off x="1963822" y="411409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0" name="Elipse 19"/>
          <p:cNvSpPr/>
          <p:nvPr/>
        </p:nvSpPr>
        <p:spPr>
          <a:xfrm>
            <a:off x="1963822" y="5278641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1" name="Elipse 20"/>
          <p:cNvSpPr/>
          <p:nvPr/>
        </p:nvSpPr>
        <p:spPr>
          <a:xfrm>
            <a:off x="1963822" y="335209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2" name="Elipse 21"/>
          <p:cNvSpPr/>
          <p:nvPr/>
        </p:nvSpPr>
        <p:spPr>
          <a:xfrm>
            <a:off x="1963822" y="449509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3" name="Elipse 22"/>
          <p:cNvSpPr/>
          <p:nvPr/>
        </p:nvSpPr>
        <p:spPr>
          <a:xfrm>
            <a:off x="1963822" y="488244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4" name="Elipse 23"/>
          <p:cNvSpPr/>
          <p:nvPr/>
        </p:nvSpPr>
        <p:spPr>
          <a:xfrm>
            <a:off x="1963822" y="5659641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15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501566" y="2195661"/>
            <a:ext cx="6753436" cy="3589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Creative and doable within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proposed timeframe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Shows experience, knows its weaknesses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Clearly researches the need for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program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proof that additional resources (money, human resources, and/or services) are being obtained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Proves knowledge of the project evaluation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207468" y="1419613"/>
            <a:ext cx="6681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Features of a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Strong Proposal</a:t>
            </a:r>
            <a:endParaRPr lang="en-US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207468" y="238137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7" name="Elipse 16"/>
          <p:cNvSpPr/>
          <p:nvPr/>
        </p:nvSpPr>
        <p:spPr>
          <a:xfrm>
            <a:off x="1207468" y="4283426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0" name="Elipse 19"/>
          <p:cNvSpPr/>
          <p:nvPr/>
        </p:nvSpPr>
        <p:spPr>
          <a:xfrm>
            <a:off x="1207468" y="5447973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1" name="Elipse 20"/>
          <p:cNvSpPr/>
          <p:nvPr/>
        </p:nvSpPr>
        <p:spPr>
          <a:xfrm>
            <a:off x="1207468" y="312631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5" name="Elipse 24"/>
          <p:cNvSpPr/>
          <p:nvPr/>
        </p:nvSpPr>
        <p:spPr>
          <a:xfrm>
            <a:off x="1207468" y="353271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16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501566" y="2364993"/>
            <a:ext cx="6753436" cy="32019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Appropriate plan to manage and implement the program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Collaboration increases the value of a program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great impact potential and can be replicated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Appropriate sustainability plan to continue the project once funding is exhausted</a:t>
            </a:r>
          </a:p>
        </p:txBody>
      </p:sp>
      <p:sp>
        <p:nvSpPr>
          <p:cNvPr id="29" name="Elipse 28"/>
          <p:cNvSpPr/>
          <p:nvPr/>
        </p:nvSpPr>
        <p:spPr>
          <a:xfrm>
            <a:off x="1207468" y="255070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7" name="Elipse 16"/>
          <p:cNvSpPr/>
          <p:nvPr/>
        </p:nvSpPr>
        <p:spPr>
          <a:xfrm>
            <a:off x="1207468" y="4847866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1" name="Elipse 20"/>
          <p:cNvSpPr/>
          <p:nvPr/>
        </p:nvSpPr>
        <p:spPr>
          <a:xfrm>
            <a:off x="1207468" y="329565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5" name="Elipse 24"/>
          <p:cNvSpPr/>
          <p:nvPr/>
        </p:nvSpPr>
        <p:spPr>
          <a:xfrm>
            <a:off x="1207468" y="409715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8" name="Rectángulo 25"/>
          <p:cNvSpPr/>
          <p:nvPr/>
        </p:nvSpPr>
        <p:spPr>
          <a:xfrm>
            <a:off x="1207468" y="1419613"/>
            <a:ext cx="6681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Features of a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Strong Proposal</a:t>
            </a:r>
            <a:endParaRPr lang="en-US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17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543899" y="2139217"/>
            <a:ext cx="6753436" cy="3700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thoroughly and understand well…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  -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Donor’s mission, goals and objectives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E46C0A"/>
                </a:solidFill>
              </a:rPr>
              <a:t>   -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what way are your goals a good match for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the donor’s mission and goals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E46C0A"/>
                </a:solidFill>
              </a:rPr>
              <a:t>   -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the donor funds and does not fund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E46C0A"/>
                </a:solidFill>
              </a:rPr>
              <a:t>   -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“common” language – not your agency’s jargon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 the requirements specified in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proposal and only provide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required documents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 funding from another party or source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548065" y="1349058"/>
            <a:ext cx="7181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17375E"/>
                </a:solidFill>
              </a:rPr>
              <a:t>Useful </a:t>
            </a:r>
            <a:r>
              <a:rPr lang="en-US" sz="4000" dirty="0" smtClean="0">
                <a:solidFill>
                  <a:srgbClr val="17375E"/>
                </a:solidFill>
              </a:rPr>
              <a:t>Tips</a:t>
            </a:r>
            <a:endParaRPr lang="en-US" sz="4000" dirty="0">
              <a:solidFill>
                <a:srgbClr val="17375E"/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249801" y="231081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7" name="Elipse 16"/>
          <p:cNvSpPr/>
          <p:nvPr/>
        </p:nvSpPr>
        <p:spPr>
          <a:xfrm>
            <a:off x="1249801" y="420760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9" name="Elipse 18"/>
          <p:cNvSpPr/>
          <p:nvPr/>
        </p:nvSpPr>
        <p:spPr>
          <a:xfrm>
            <a:off x="1249801" y="534425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_tradnl" dirty="0" smtClean="0"/>
              <a:t>17</a:t>
            </a:r>
            <a:endParaRPr lang="es-ES_tradnl" dirty="0"/>
          </a:p>
        </p:txBody>
      </p:sp>
      <p:sp>
        <p:nvSpPr>
          <p:cNvPr id="28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30" name="Imagen 29" descr="LGL LOGO HIGH RES 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2455333"/>
            <a:ext cx="9143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dirty="0" smtClean="0">
                <a:solidFill>
                  <a:schemeClr val="tx2">
                    <a:lumMod val="75000"/>
                  </a:schemeClr>
                </a:solidFill>
              </a:rPr>
              <a:t>Thank you!</a:t>
            </a:r>
            <a:endParaRPr lang="en-US" sz="10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1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81113" y="2594505"/>
            <a:ext cx="6962887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/>
            <a:r>
              <a:rPr lang="en-US" sz="3600" dirty="0" smtClean="0">
                <a:solidFill>
                  <a:srgbClr val="404040"/>
                </a:solidFill>
              </a:rPr>
              <a:t>Introduction</a:t>
            </a:r>
          </a:p>
          <a:p>
            <a:pPr marL="571500" indent="-571500"/>
            <a:endParaRPr lang="en-US" sz="3600" dirty="0" smtClean="0">
              <a:solidFill>
                <a:srgbClr val="404040"/>
              </a:solidFill>
            </a:endParaRPr>
          </a:p>
          <a:p>
            <a:pPr marL="571500" indent="-571500"/>
            <a:r>
              <a:rPr lang="en-US" sz="3600" dirty="0" smtClean="0">
                <a:solidFill>
                  <a:srgbClr val="404040"/>
                </a:solidFill>
              </a:rPr>
              <a:t>Main components in a proposal</a:t>
            </a:r>
          </a:p>
          <a:p>
            <a:pPr marL="571500" indent="-571500"/>
            <a:endParaRPr lang="en-US" sz="3600" dirty="0" smtClean="0">
              <a:solidFill>
                <a:srgbClr val="404040"/>
              </a:solidFill>
            </a:endParaRPr>
          </a:p>
          <a:p>
            <a:pPr marL="571500" indent="-571500"/>
            <a:r>
              <a:rPr lang="en-US" sz="3600" dirty="0" smtClean="0">
                <a:solidFill>
                  <a:srgbClr val="404040"/>
                </a:solidFill>
              </a:rPr>
              <a:t>Features of a good proposal</a:t>
            </a:r>
            <a:endParaRPr lang="en-US" sz="3600" dirty="0">
              <a:solidFill>
                <a:srgbClr val="40404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171168" y="1622776"/>
            <a:ext cx="5188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en-US" sz="44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grpSp>
        <p:nvGrpSpPr>
          <p:cNvPr id="35" name="Agrupar 34"/>
          <p:cNvGrpSpPr/>
          <p:nvPr/>
        </p:nvGrpSpPr>
        <p:grpSpPr>
          <a:xfrm>
            <a:off x="1433842" y="2679172"/>
            <a:ext cx="615791" cy="615791"/>
            <a:chOff x="2125950" y="3484513"/>
            <a:chExt cx="615791" cy="615791"/>
          </a:xfrm>
        </p:grpSpPr>
        <p:sp>
          <p:nvSpPr>
            <p:cNvPr id="36" name="Elipse 35"/>
            <p:cNvSpPr/>
            <p:nvPr/>
          </p:nvSpPr>
          <p:spPr>
            <a:xfrm>
              <a:off x="2125950" y="3484513"/>
              <a:ext cx="615791" cy="615791"/>
            </a:xfrm>
            <a:prstGeom prst="ellipse">
              <a:avLst/>
            </a:prstGeom>
            <a:solidFill>
              <a:srgbClr val="CB600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 </a:t>
              </a:r>
              <a:endParaRPr lang="es-ES_tradnl" dirty="0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2236390" y="3489412"/>
              <a:ext cx="37965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cs typeface="Calibri"/>
                </a:rPr>
                <a:t>1</a:t>
              </a:r>
              <a:endParaRPr lang="es-ES_tradnl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1433842" y="3779000"/>
            <a:ext cx="615791" cy="615791"/>
            <a:chOff x="2125950" y="3484513"/>
            <a:chExt cx="615791" cy="615791"/>
          </a:xfrm>
        </p:grpSpPr>
        <p:sp>
          <p:nvSpPr>
            <p:cNvPr id="39" name="Elipse 38"/>
            <p:cNvSpPr/>
            <p:nvPr/>
          </p:nvSpPr>
          <p:spPr>
            <a:xfrm>
              <a:off x="2125950" y="3484513"/>
              <a:ext cx="615791" cy="615791"/>
            </a:xfrm>
            <a:prstGeom prst="ellipse">
              <a:avLst/>
            </a:prstGeom>
            <a:solidFill>
              <a:srgbClr val="CB600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 </a:t>
              </a:r>
              <a:endParaRPr lang="es-ES_tradnl" dirty="0"/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2236390" y="3489412"/>
              <a:ext cx="3796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cs typeface="Calibri"/>
                </a:rPr>
                <a:t>2</a:t>
              </a:r>
              <a:endParaRPr lang="es-ES_tradnl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1433842" y="4864779"/>
            <a:ext cx="615791" cy="615791"/>
            <a:chOff x="2125950" y="3484513"/>
            <a:chExt cx="615791" cy="615791"/>
          </a:xfrm>
        </p:grpSpPr>
        <p:sp>
          <p:nvSpPr>
            <p:cNvPr id="42" name="Elipse 41"/>
            <p:cNvSpPr/>
            <p:nvPr/>
          </p:nvSpPr>
          <p:spPr>
            <a:xfrm>
              <a:off x="2125950" y="3484513"/>
              <a:ext cx="615791" cy="615791"/>
            </a:xfrm>
            <a:prstGeom prst="ellipse">
              <a:avLst/>
            </a:prstGeom>
            <a:solidFill>
              <a:srgbClr val="CB600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 </a:t>
              </a:r>
              <a:endParaRPr lang="es-ES_tradnl" dirty="0"/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2236390" y="3489412"/>
              <a:ext cx="3796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cs typeface="Calibri"/>
                </a:rPr>
                <a:t>3</a:t>
              </a:r>
              <a:endParaRPr lang="es-ES_tradnl" sz="3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PPT1_COLLAG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169070" y="3878326"/>
            <a:ext cx="22225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FF6600"/>
                </a:solidFill>
                <a:cs typeface="Calibri"/>
              </a:rPr>
              <a:t>More to come!</a:t>
            </a:r>
          </a:p>
        </p:txBody>
      </p:sp>
      <p:pic>
        <p:nvPicPr>
          <p:cNvPr id="34" name="Imagen 33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387" y="4282288"/>
            <a:ext cx="2072829" cy="133664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169070" y="5896077"/>
            <a:ext cx="2112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noProof="1" smtClean="0">
                <a:solidFill>
                  <a:schemeClr val="accent6">
                    <a:lumMod val="75000"/>
                  </a:schemeClr>
                </a:solidFill>
              </a:rPr>
              <a:t> www.letgirlslead.org © 2014</a:t>
            </a:r>
          </a:p>
          <a:p>
            <a:pPr algn="ctr"/>
            <a:r>
              <a:rPr lang="es-ES_tradnl" sz="1200" b="1" noProof="1" smtClean="0">
                <a:solidFill>
                  <a:schemeClr val="accent6">
                    <a:lumMod val="75000"/>
                  </a:schemeClr>
                </a:solidFill>
              </a:rPr>
              <a:t>Public Health Institute</a:t>
            </a:r>
            <a:endParaRPr lang="es-ES_tradnl" sz="1200" b="1" noProof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2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71968" y="2557768"/>
            <a:ext cx="3812926" cy="31085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Amount of funding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it can be used for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 requirements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Duration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existing need it responds to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Due date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0" y="15180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Is Writing the Proposal Worth it?</a:t>
            </a:r>
            <a:endParaRPr lang="en-US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577869" y="276676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0" name="Elipse 29"/>
          <p:cNvSpPr/>
          <p:nvPr/>
        </p:nvSpPr>
        <p:spPr>
          <a:xfrm>
            <a:off x="577869" y="319243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1" name="Elipse 30"/>
          <p:cNvSpPr/>
          <p:nvPr/>
        </p:nvSpPr>
        <p:spPr>
          <a:xfrm>
            <a:off x="577869" y="361153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2" name="Elipse 31"/>
          <p:cNvSpPr/>
          <p:nvPr/>
        </p:nvSpPr>
        <p:spPr>
          <a:xfrm>
            <a:off x="577869" y="4045123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3" name="Elipse 32"/>
          <p:cNvSpPr/>
          <p:nvPr/>
        </p:nvSpPr>
        <p:spPr>
          <a:xfrm>
            <a:off x="577869" y="446878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4" name="Elipse 33"/>
          <p:cNvSpPr/>
          <p:nvPr/>
        </p:nvSpPr>
        <p:spPr>
          <a:xfrm>
            <a:off x="577869" y="5323912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531556" y="2628323"/>
            <a:ext cx="3527778" cy="31085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500" b="1" dirty="0" smtClean="0">
                <a:solidFill>
                  <a:srgbClr val="129C96"/>
                </a:solidFill>
              </a:rPr>
              <a:t>Do we stop</a:t>
            </a:r>
          </a:p>
          <a:p>
            <a:pPr algn="ctr">
              <a:lnSpc>
                <a:spcPct val="90000"/>
              </a:lnSpc>
            </a:pPr>
            <a:endParaRPr lang="en-US" sz="3500" b="1" dirty="0" smtClean="0">
              <a:solidFill>
                <a:srgbClr val="129C96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3500" b="1" dirty="0" smtClean="0">
                <a:solidFill>
                  <a:srgbClr val="129C96"/>
                </a:solidFill>
              </a:rPr>
              <a:t>or </a:t>
            </a:r>
          </a:p>
          <a:p>
            <a:pPr algn="ctr">
              <a:lnSpc>
                <a:spcPct val="90000"/>
              </a:lnSpc>
            </a:pPr>
            <a:endParaRPr lang="en-US" sz="3500" b="1" dirty="0" smtClean="0">
              <a:solidFill>
                <a:srgbClr val="129C96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3500" b="1" dirty="0" smtClean="0">
                <a:solidFill>
                  <a:srgbClr val="129C96"/>
                </a:solidFill>
              </a:rPr>
              <a:t>Do we prepare a proposal</a:t>
            </a:r>
            <a:endParaRPr lang="en-US" sz="3500" b="1" dirty="0">
              <a:solidFill>
                <a:srgbClr val="129C96"/>
              </a:solidFill>
            </a:endParaRPr>
          </a:p>
        </p:txBody>
      </p:sp>
      <p:pic>
        <p:nvPicPr>
          <p:cNvPr id="19" name="Imagen 18" descr="CH12_D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862" y="3682622"/>
            <a:ext cx="1010694" cy="916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3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789185" y="2551901"/>
            <a:ext cx="651944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According to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Foundation Center,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 to 25% of requests are accepted</a:t>
            </a:r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779240" y="1645050"/>
            <a:ext cx="6529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Probabilities</a:t>
            </a:r>
            <a:endParaRPr lang="en-US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495087" y="2760895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709333" y="3568004"/>
            <a:ext cx="57855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than half (60%) are rejected the first time because…</a:t>
            </a:r>
          </a:p>
          <a:p>
            <a:r>
              <a:rPr lang="en-US" sz="2400" i="1" noProof="1" smtClean="0">
                <a:solidFill>
                  <a:schemeClr val="accent6">
                    <a:lumMod val="75000"/>
                  </a:schemeClr>
                </a:solidFill>
              </a:rPr>
              <a:t>    - </a:t>
            </a:r>
            <a:r>
              <a:rPr lang="en-US" sz="2500" i="1" noProof="1" smtClean="0">
                <a:solidFill>
                  <a:srgbClr val="404040"/>
                </a:solidFill>
              </a:rPr>
              <a:t>The proposal is not written according to </a:t>
            </a:r>
          </a:p>
          <a:p>
            <a:r>
              <a:rPr lang="en-US" sz="2500" i="1" noProof="1" smtClean="0">
                <a:solidFill>
                  <a:srgbClr val="404040"/>
                </a:solidFill>
              </a:rPr>
              <a:t>      the donor’s fuidelines</a:t>
            </a:r>
          </a:p>
          <a:p>
            <a:r>
              <a:rPr lang="en-US" sz="2800" i="1" noProof="1" smtClean="0">
                <a:solidFill>
                  <a:schemeClr val="accent6">
                    <a:lumMod val="75000"/>
                  </a:schemeClr>
                </a:solidFill>
              </a:rPr>
              <a:t>   - </a:t>
            </a:r>
            <a:r>
              <a:rPr lang="en-US" sz="2500" i="1" noProof="1" smtClean="0">
                <a:solidFill>
                  <a:srgbClr val="404040"/>
                </a:solidFill>
              </a:rPr>
              <a:t>Agency did not follow instructions</a:t>
            </a:r>
            <a:endParaRPr lang="en-US" sz="2500" i="1" noProof="1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4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071406" y="2117104"/>
            <a:ext cx="5201252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12800" indent="-812800">
              <a:buClr>
                <a:schemeClr val="tx1"/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Cover Letter</a:t>
            </a:r>
          </a:p>
          <a:p>
            <a:pPr marL="812800" indent="-812800">
              <a:buClr>
                <a:schemeClr val="tx1"/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Page</a:t>
            </a:r>
          </a:p>
          <a:p>
            <a:pPr marL="812800" indent="-812800">
              <a:buClr>
                <a:schemeClr val="tx1"/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Executive Summary</a:t>
            </a:r>
          </a:p>
          <a:p>
            <a:pPr marL="812800" indent="-812800">
              <a:buClr>
                <a:schemeClr val="tx1"/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Statement of Need</a:t>
            </a:r>
          </a:p>
          <a:p>
            <a:pPr marL="812800" indent="-812800">
              <a:buClr>
                <a:schemeClr val="tx1"/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Description</a:t>
            </a:r>
          </a:p>
          <a:p>
            <a:pPr marL="812800" indent="-812800">
              <a:buClr>
                <a:schemeClr val="tx1"/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Organization’s Skill</a:t>
            </a:r>
          </a:p>
          <a:p>
            <a:pPr marL="812800" indent="-812800">
              <a:buClr>
                <a:schemeClr val="tx1"/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Chronogram</a:t>
            </a:r>
          </a:p>
          <a:p>
            <a:pPr marL="812800" indent="-812800">
              <a:buClr>
                <a:schemeClr val="tx1"/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Budget</a:t>
            </a:r>
          </a:p>
          <a:p>
            <a:pPr marL="812800" indent="-812800">
              <a:buClr>
                <a:schemeClr val="tx1"/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Appendix (attached documents)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071406" y="1174764"/>
            <a:ext cx="6519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17375E"/>
                </a:solidFill>
              </a:rPr>
              <a:t>Components of a Proposal</a:t>
            </a:r>
            <a:endParaRPr lang="en-US" sz="4000" dirty="0">
              <a:solidFill>
                <a:srgbClr val="17375E"/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777307" y="232609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1" name="Elipse 30"/>
          <p:cNvSpPr/>
          <p:nvPr/>
        </p:nvSpPr>
        <p:spPr>
          <a:xfrm>
            <a:off x="1777307" y="317086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4" name="Elipse 33"/>
          <p:cNvSpPr/>
          <p:nvPr/>
        </p:nvSpPr>
        <p:spPr>
          <a:xfrm>
            <a:off x="1777307" y="445991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7" name="Elipse 16"/>
          <p:cNvSpPr/>
          <p:nvPr/>
        </p:nvSpPr>
        <p:spPr>
          <a:xfrm>
            <a:off x="1777307" y="2754591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8" name="Elipse 17"/>
          <p:cNvSpPr/>
          <p:nvPr/>
        </p:nvSpPr>
        <p:spPr>
          <a:xfrm>
            <a:off x="1777307" y="4037291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9" name="Elipse 18"/>
          <p:cNvSpPr/>
          <p:nvPr/>
        </p:nvSpPr>
        <p:spPr>
          <a:xfrm>
            <a:off x="1777307" y="361950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0" name="Elipse 19"/>
          <p:cNvSpPr/>
          <p:nvPr/>
        </p:nvSpPr>
        <p:spPr>
          <a:xfrm>
            <a:off x="1777307" y="4872241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1" name="Elipse 20"/>
          <p:cNvSpPr/>
          <p:nvPr/>
        </p:nvSpPr>
        <p:spPr>
          <a:xfrm>
            <a:off x="1777307" y="532130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2" name="Elipse 21"/>
          <p:cNvSpPr/>
          <p:nvPr/>
        </p:nvSpPr>
        <p:spPr>
          <a:xfrm>
            <a:off x="1777307" y="5753100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5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1866534" y="1775171"/>
            <a:ext cx="6519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17375E"/>
                </a:solidFill>
              </a:rPr>
              <a:t>Cover Letter</a:t>
            </a:r>
            <a:endParaRPr lang="en-US" sz="4000" dirty="0">
              <a:solidFill>
                <a:srgbClr val="17375E"/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572435" y="2926505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1" name="Elipse 30"/>
          <p:cNvSpPr/>
          <p:nvPr/>
        </p:nvSpPr>
        <p:spPr>
          <a:xfrm>
            <a:off x="1572435" y="3771275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4" name="Elipse 33"/>
          <p:cNvSpPr/>
          <p:nvPr/>
        </p:nvSpPr>
        <p:spPr>
          <a:xfrm>
            <a:off x="1572435" y="5060325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7" name="Elipse 16"/>
          <p:cNvSpPr/>
          <p:nvPr/>
        </p:nvSpPr>
        <p:spPr>
          <a:xfrm>
            <a:off x="1572435" y="335499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9" name="Elipse 18"/>
          <p:cNvSpPr/>
          <p:nvPr/>
        </p:nvSpPr>
        <p:spPr>
          <a:xfrm>
            <a:off x="1572435" y="421990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877931" y="2689443"/>
            <a:ext cx="61975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be written last</a:t>
            </a:r>
          </a:p>
          <a:p>
            <a:r>
              <a:rPr lang="en-US" sz="28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letterhead paper</a:t>
            </a:r>
          </a:p>
          <a:p>
            <a:r>
              <a:rPr lang="en-US" sz="28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Brief</a:t>
            </a:r>
          </a:p>
          <a:p>
            <a:r>
              <a:rPr lang="en-US" sz="28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Signed by the organization’s official representative</a:t>
            </a:r>
          </a:p>
          <a:p>
            <a:r>
              <a:rPr lang="en-US" sz="28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Sent by the legal or official representative</a:t>
            </a:r>
            <a:endParaRPr lang="en-US" sz="28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6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676321" y="2437330"/>
            <a:ext cx="6858082" cy="31915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Donors have different formats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information for your organization’s contact and person in charge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 the total budget for the organization and project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duration / dates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Brief (paragraph) summary or the project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676321" y="1635939"/>
            <a:ext cx="5205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Information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Page</a:t>
            </a:r>
            <a:endParaRPr lang="en-US" sz="40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331410" y="264632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1" name="Elipse 30"/>
          <p:cNvSpPr/>
          <p:nvPr/>
        </p:nvSpPr>
        <p:spPr>
          <a:xfrm>
            <a:off x="1331410" y="3070956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2" name="Elipse 11"/>
          <p:cNvSpPr/>
          <p:nvPr/>
        </p:nvSpPr>
        <p:spPr>
          <a:xfrm>
            <a:off x="1331410" y="391621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8" name="Elipse 17"/>
          <p:cNvSpPr/>
          <p:nvPr/>
        </p:nvSpPr>
        <p:spPr>
          <a:xfrm>
            <a:off x="1331410" y="521340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0" name="Elipse 19"/>
          <p:cNvSpPr/>
          <p:nvPr/>
        </p:nvSpPr>
        <p:spPr>
          <a:xfrm>
            <a:off x="1331410" y="4777315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7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504089" y="2531340"/>
            <a:ext cx="7027490" cy="35394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Written last/summarizes the proposal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problem and how will it be solved?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 is the chosen strategy best?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 is your organization the best for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project?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would be your project’s main achievements?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Requested amount and project duration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465922" y="1193862"/>
            <a:ext cx="605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17375E"/>
                </a:solidFill>
              </a:rPr>
              <a:t>Executive Summary</a:t>
            </a:r>
            <a:endParaRPr lang="en-US" sz="4000" dirty="0">
              <a:solidFill>
                <a:srgbClr val="17375E"/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209991" y="274033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2" name="Rectángulo 11"/>
          <p:cNvSpPr/>
          <p:nvPr/>
        </p:nvSpPr>
        <p:spPr>
          <a:xfrm>
            <a:off x="1465922" y="1901748"/>
            <a:ext cx="429238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17375E"/>
                </a:solidFill>
              </a:rPr>
              <a:t>Clear and to the point (1-2 paragraphs)</a:t>
            </a:r>
            <a:endParaRPr lang="en-US" sz="2000" dirty="0">
              <a:solidFill>
                <a:srgbClr val="17375E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1209991" y="316620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1" name="Elipse 20"/>
          <p:cNvSpPr/>
          <p:nvPr/>
        </p:nvSpPr>
        <p:spPr>
          <a:xfrm>
            <a:off x="1209991" y="358986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2" name="Elipse 21"/>
          <p:cNvSpPr/>
          <p:nvPr/>
        </p:nvSpPr>
        <p:spPr>
          <a:xfrm>
            <a:off x="1209991" y="403436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3" name="Elipse 22"/>
          <p:cNvSpPr/>
          <p:nvPr/>
        </p:nvSpPr>
        <p:spPr>
          <a:xfrm>
            <a:off x="1209991" y="486800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4" name="Elipse 23"/>
          <p:cNvSpPr/>
          <p:nvPr/>
        </p:nvSpPr>
        <p:spPr>
          <a:xfrm>
            <a:off x="1209991" y="573795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4682" y="-1"/>
            <a:ext cx="648830" cy="1090099"/>
          </a:xfrm>
          <a:prstGeom prst="rect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 descr="ICON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" y="444836"/>
            <a:ext cx="648830" cy="5423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1118" y="534079"/>
            <a:ext cx="60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/>
                <a:cs typeface="Bebas"/>
              </a:rPr>
              <a:t>PROPOSAL </a:t>
            </a:r>
            <a:r>
              <a:rPr lang="es-ES_tradnl" sz="1600" dirty="0" smtClean="0">
                <a:solidFill>
                  <a:srgbClr val="129C96"/>
                </a:solidFill>
                <a:latin typeface="Bebas"/>
                <a:cs typeface="Bebas"/>
              </a:rPr>
              <a:t>WRITING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574-8EE9-9A49-ADE2-4BF349193CF2}" type="slidenum">
              <a:rPr lang="es-ES_tradnl" smtClean="0"/>
              <a:pPr/>
              <a:t>8</a:t>
            </a:fld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60358" cy="365125"/>
          </a:xfrm>
        </p:spPr>
        <p:txBody>
          <a:bodyPr/>
          <a:lstStyle/>
          <a:p>
            <a:r>
              <a:rPr lang="es-ES_tradnl" sz="1000" noProof="1" smtClean="0"/>
              <a:t>              www.letgirlslead.org</a:t>
            </a:r>
            <a:endParaRPr lang="es-ES_tradnl" sz="1000" noProof="1"/>
          </a:p>
        </p:txBody>
      </p:sp>
      <p:pic>
        <p:nvPicPr>
          <p:cNvPr id="16" name="Imagen 15" descr="LGL LOGO HIGH RES 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01" y="6381017"/>
            <a:ext cx="529617" cy="34151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511970" y="2573593"/>
            <a:ext cx="7027490" cy="32019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Identifies the problem and its urgency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the context and justification for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project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based on an assessment or recent evaluation (last 5 years) of the needs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Gathers relevant data at national, state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local level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there is no data, includes its own baseline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473803" y="1632446"/>
            <a:ext cx="605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17375E"/>
                </a:solidFill>
              </a:rPr>
              <a:t>Project Justification</a:t>
            </a:r>
            <a:endParaRPr lang="en-US" sz="4000" dirty="0">
              <a:solidFill>
                <a:srgbClr val="17375E"/>
              </a:solidFill>
              <a:cs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217872" y="273390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9" name="Elipse 18"/>
          <p:cNvSpPr/>
          <p:nvPr/>
        </p:nvSpPr>
        <p:spPr>
          <a:xfrm>
            <a:off x="1217872" y="316393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2" name="Elipse 11"/>
          <p:cNvSpPr/>
          <p:nvPr/>
        </p:nvSpPr>
        <p:spPr>
          <a:xfrm>
            <a:off x="1217872" y="3900534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7" name="Elipse 16"/>
          <p:cNvSpPr/>
          <p:nvPr/>
        </p:nvSpPr>
        <p:spPr>
          <a:xfrm>
            <a:off x="1217872" y="4292117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8" name="Elipse 17"/>
          <p:cNvSpPr/>
          <p:nvPr/>
        </p:nvSpPr>
        <p:spPr>
          <a:xfrm>
            <a:off x="1217872" y="4655858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0" name="Elipse 19"/>
          <p:cNvSpPr/>
          <p:nvPr/>
        </p:nvSpPr>
        <p:spPr>
          <a:xfrm>
            <a:off x="1217872" y="5439831"/>
            <a:ext cx="156959" cy="156959"/>
          </a:xfrm>
          <a:prstGeom prst="ellipse">
            <a:avLst/>
          </a:prstGeom>
          <a:solidFill>
            <a:srgbClr val="CB6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996</Words>
  <Application>Microsoft Office PowerPoint</Application>
  <PresentationFormat>On-screen Show (4:3)</PresentationFormat>
  <Paragraphs>316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María Fernanda Azuara Hernández</dc:creator>
  <cp:lastModifiedBy>Josie R</cp:lastModifiedBy>
  <cp:revision>102</cp:revision>
  <dcterms:created xsi:type="dcterms:W3CDTF">2014-10-04T12:19:30Z</dcterms:created>
  <dcterms:modified xsi:type="dcterms:W3CDTF">2014-10-09T21:41:14Z</dcterms:modified>
</cp:coreProperties>
</file>